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79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31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05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1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6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5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4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0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8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2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5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65EB-BD9F-5F48-A14C-2B462DBC1638}" type="datetimeFigureOut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CF1BE-F38E-2B44-B9C9-225D25BB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84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age5image37008592">
            <a:extLst>
              <a:ext uri="{FF2B5EF4-FFF2-40B4-BE49-F238E27FC236}">
                <a16:creationId xmlns:a16="http://schemas.microsoft.com/office/drawing/2014/main" id="{69DB57D0-7F63-F04C-B914-228C9BA6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15" y="1013254"/>
            <a:ext cx="7416596" cy="46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page21image50741248">
            <a:extLst>
              <a:ext uri="{FF2B5EF4-FFF2-40B4-BE49-F238E27FC236}">
                <a16:creationId xmlns:a16="http://schemas.microsoft.com/office/drawing/2014/main" id="{85C5157E-6D22-1047-B660-ECED232CA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0" t="36757" r="37568" b="11171"/>
          <a:stretch/>
        </p:blipFill>
        <p:spPr bwMode="auto">
          <a:xfrm>
            <a:off x="4240025" y="3868169"/>
            <a:ext cx="1047142" cy="11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page21image50741248">
            <a:extLst>
              <a:ext uri="{FF2B5EF4-FFF2-40B4-BE49-F238E27FC236}">
                <a16:creationId xmlns:a16="http://schemas.microsoft.com/office/drawing/2014/main" id="{F7A1C447-3AF7-6D4E-9817-15F324655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0" t="36757" r="37568" b="11171"/>
          <a:stretch/>
        </p:blipFill>
        <p:spPr bwMode="auto">
          <a:xfrm>
            <a:off x="2035947" y="3217380"/>
            <a:ext cx="1047142" cy="11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page7image37135504">
            <a:extLst>
              <a:ext uri="{FF2B5EF4-FFF2-40B4-BE49-F238E27FC236}">
                <a16:creationId xmlns:a16="http://schemas.microsoft.com/office/drawing/2014/main" id="{4023F58F-C9F1-6549-B296-CC0CC0C7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21" y="4949008"/>
            <a:ext cx="1186247" cy="8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page7image37135504">
            <a:extLst>
              <a:ext uri="{FF2B5EF4-FFF2-40B4-BE49-F238E27FC236}">
                <a16:creationId xmlns:a16="http://schemas.microsoft.com/office/drawing/2014/main" id="{9B2B71A2-EDA5-2842-B9A8-DA48625F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235" y="2440917"/>
            <a:ext cx="1186248" cy="8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age7image37135504">
            <a:extLst>
              <a:ext uri="{FF2B5EF4-FFF2-40B4-BE49-F238E27FC236}">
                <a16:creationId xmlns:a16="http://schemas.microsoft.com/office/drawing/2014/main" id="{3C47CD83-2D49-9846-9B62-15C49EF8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87" y="1087394"/>
            <a:ext cx="1064745" cy="80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F298CB-0096-4B40-9BA5-E69745598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788" y="1645089"/>
            <a:ext cx="1047142" cy="7958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A619D9-C2B3-8040-A1F7-265D476886A8}"/>
              </a:ext>
            </a:extLst>
          </p:cNvPr>
          <p:cNvSpPr txBox="1"/>
          <p:nvPr/>
        </p:nvSpPr>
        <p:spPr>
          <a:xfrm>
            <a:off x="248577" y="1139888"/>
            <a:ext cx="15787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SolergieBox3000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Cost ~5.317 Euro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60-month contract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~80  Euro/month in Energy Subscription payments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5600 </a:t>
            </a:r>
            <a:r>
              <a:rPr lang="en-US" sz="1100" dirty="0" err="1"/>
              <a:t>Wh</a:t>
            </a:r>
            <a:r>
              <a:rPr lang="en-US" sz="1100" dirty="0"/>
              <a:t>/day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5 Customers per Box3000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5 ESS per SB3000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One SB3000 generates avg. $108 USD per month in ESS revenue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2 clients receive EPCs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3 Clients receive charcoal ICS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One client can also have a productive use product: freezer; refrigerator; phone charging station; barbershop; seamstress,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A720F-05A2-7E4F-9360-C389030D3D2E}"/>
              </a:ext>
            </a:extLst>
          </p:cNvPr>
          <p:cNvSpPr txBox="1"/>
          <p:nvPr/>
        </p:nvSpPr>
        <p:spPr>
          <a:xfrm>
            <a:off x="4240025" y="5202195"/>
            <a:ext cx="1184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Client #1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2200 </a:t>
            </a:r>
            <a:r>
              <a:rPr lang="en-US" sz="1100" dirty="0" err="1"/>
              <a:t>Wh</a:t>
            </a:r>
            <a:r>
              <a:rPr lang="en-US" sz="1100" dirty="0"/>
              <a:t>/d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220V AC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1000W </a:t>
            </a:r>
            <a:r>
              <a:rPr lang="en-US" sz="1100" dirty="0" err="1"/>
              <a:t>Ecoa</a:t>
            </a:r>
            <a:r>
              <a:rPr lang="en-US" sz="1100" dirty="0"/>
              <a:t> EPC 6L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Pays ~33 Euro/</a:t>
            </a:r>
            <a:r>
              <a:rPr lang="en-US" sz="1100" dirty="0" err="1"/>
              <a:t>mo</a:t>
            </a:r>
            <a:endParaRPr lang="en-US" sz="1100" dirty="0"/>
          </a:p>
          <a:p>
            <a:pPr marL="171450" indent="-171450">
              <a:buFont typeface="Wingdings" pitchFamily="2" charset="2"/>
              <a:buChar char="v"/>
            </a:pPr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E79DD-B96B-7E44-AEC9-919AAF35F648}"/>
              </a:ext>
            </a:extLst>
          </p:cNvPr>
          <p:cNvSpPr txBox="1"/>
          <p:nvPr/>
        </p:nvSpPr>
        <p:spPr>
          <a:xfrm>
            <a:off x="1967222" y="4566476"/>
            <a:ext cx="118459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Client #2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2200 </a:t>
            </a:r>
            <a:r>
              <a:rPr lang="en-US" sz="1100" dirty="0" err="1"/>
              <a:t>Wh</a:t>
            </a:r>
            <a:r>
              <a:rPr lang="en-US" sz="1100" dirty="0"/>
              <a:t>/d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220V AC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1000W </a:t>
            </a:r>
            <a:r>
              <a:rPr lang="en-US" sz="1100" dirty="0" err="1"/>
              <a:t>Ecoa</a:t>
            </a:r>
            <a:r>
              <a:rPr lang="en-US" sz="1100" dirty="0"/>
              <a:t> EPC 6L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Pays ~33 Euro/</a:t>
            </a:r>
            <a:r>
              <a:rPr lang="en-US" sz="1100" dirty="0" err="1"/>
              <a:t>mo</a:t>
            </a:r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EA5EB-C7C9-F642-B365-4FB25ABB0365}"/>
              </a:ext>
            </a:extLst>
          </p:cNvPr>
          <p:cNvSpPr txBox="1"/>
          <p:nvPr/>
        </p:nvSpPr>
        <p:spPr>
          <a:xfrm>
            <a:off x="7148559" y="1168110"/>
            <a:ext cx="1184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Client #5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600 </a:t>
            </a:r>
            <a:r>
              <a:rPr lang="en-US" sz="1100" dirty="0" err="1"/>
              <a:t>Wh</a:t>
            </a:r>
            <a:r>
              <a:rPr lang="en-US" sz="1100" dirty="0"/>
              <a:t>/d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220V AC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 err="1"/>
              <a:t>JikoKoa</a:t>
            </a:r>
            <a:r>
              <a:rPr lang="en-US" sz="1100" dirty="0"/>
              <a:t> Charcoal ICS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Pays 5 Euro/</a:t>
            </a:r>
            <a:r>
              <a:rPr lang="en-US" sz="1100" dirty="0" err="1"/>
              <a:t>mo</a:t>
            </a:r>
            <a:endParaRPr lang="en-US" sz="1100" dirty="0"/>
          </a:p>
          <a:p>
            <a:pPr marL="171450" indent="-171450">
              <a:buFont typeface="Wingdings" pitchFamily="2" charset="2"/>
              <a:buChar char="v"/>
            </a:pPr>
            <a:endParaRPr 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07F433-FE4F-814B-837E-2DFEB7270C42}"/>
              </a:ext>
            </a:extLst>
          </p:cNvPr>
          <p:cNvSpPr txBox="1"/>
          <p:nvPr/>
        </p:nvSpPr>
        <p:spPr>
          <a:xfrm>
            <a:off x="9896185" y="2567648"/>
            <a:ext cx="11845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Client #3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600 </a:t>
            </a:r>
            <a:r>
              <a:rPr lang="en-US" sz="1100" dirty="0" err="1"/>
              <a:t>Wh</a:t>
            </a:r>
            <a:r>
              <a:rPr lang="en-US" sz="1100" dirty="0"/>
              <a:t>/d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220V AC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 err="1"/>
              <a:t>JikoKoa</a:t>
            </a:r>
            <a:r>
              <a:rPr lang="en-US" sz="1100" dirty="0"/>
              <a:t> Charcoal ICS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Freezer / micro-entrepreneur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Pays 9 Euro/</a:t>
            </a:r>
            <a:r>
              <a:rPr lang="en-US" sz="1100" dirty="0" err="1"/>
              <a:t>mo</a:t>
            </a:r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C9E419-2DFF-5149-9EA2-F8A52233F27E}"/>
              </a:ext>
            </a:extLst>
          </p:cNvPr>
          <p:cNvSpPr txBox="1"/>
          <p:nvPr/>
        </p:nvSpPr>
        <p:spPr>
          <a:xfrm>
            <a:off x="9303889" y="4708987"/>
            <a:ext cx="1184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Client #4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300 </a:t>
            </a:r>
            <a:r>
              <a:rPr lang="en-US" sz="1100" dirty="0" err="1"/>
              <a:t>Wh</a:t>
            </a:r>
            <a:r>
              <a:rPr lang="en-US" sz="1100" dirty="0"/>
              <a:t>/d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220V AC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 err="1"/>
              <a:t>JikoKoa</a:t>
            </a:r>
            <a:r>
              <a:rPr lang="en-US" sz="1100" dirty="0"/>
              <a:t> Charcoal ICS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100" dirty="0"/>
              <a:t>Pays 5 Euro/</a:t>
            </a:r>
            <a:r>
              <a:rPr lang="en-US" sz="1100" dirty="0" err="1"/>
              <a:t>mo</a:t>
            </a:r>
            <a:endParaRPr lang="en-US" sz="1100" dirty="0"/>
          </a:p>
          <a:p>
            <a:pPr marL="171450" indent="-171450">
              <a:buFont typeface="Wingdings" pitchFamily="2" charset="2"/>
              <a:buChar char="v"/>
            </a:pP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B8264-A8BF-0B40-93DF-2FB64C42F774}"/>
              </a:ext>
            </a:extLst>
          </p:cNvPr>
          <p:cNvSpPr txBox="1"/>
          <p:nvPr/>
        </p:nvSpPr>
        <p:spPr>
          <a:xfrm>
            <a:off x="481913" y="370446"/>
            <a:ext cx="10181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SolergieBox</a:t>
            </a:r>
            <a:r>
              <a:rPr lang="en-US" sz="2000" b="1" dirty="0"/>
              <a:t>  (SB) 3000 Solar Nano Grid System with EPC and Charcoal Improved Cookstoves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D6B3B5-8005-D847-B45B-3BAE44F3320C}"/>
              </a:ext>
            </a:extLst>
          </p:cNvPr>
          <p:cNvCxnSpPr/>
          <p:nvPr/>
        </p:nvCxnSpPr>
        <p:spPr>
          <a:xfrm>
            <a:off x="1445741" y="6648745"/>
            <a:ext cx="9440562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B1B5BC6-37B2-9E4B-A25D-6F02A7E500A4}"/>
              </a:ext>
            </a:extLst>
          </p:cNvPr>
          <p:cNvSpPr txBox="1"/>
          <p:nvPr/>
        </p:nvSpPr>
        <p:spPr>
          <a:xfrm>
            <a:off x="5460937" y="6155537"/>
            <a:ext cx="367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 Month Contract (5-Years)</a:t>
            </a:r>
          </a:p>
        </p:txBody>
      </p:sp>
    </p:spTree>
    <p:extLst>
      <p:ext uri="{BB962C8B-B14F-4D97-AF65-F5344CB8AC3E}">
        <p14:creationId xmlns:p14="http://schemas.microsoft.com/office/powerpoint/2010/main" val="970245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{D45A86CE-2339-1B4F-B6F1-470840100FB5}tf10001122</Template>
  <TotalTime>0</TotalTime>
  <Words>187</Words>
  <Application>Microsoft Macintosh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Tw Cen MT</vt:lpstr>
      <vt:lpstr>Wingdings</vt:lpstr>
      <vt:lpstr>Circuit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Gbelia</dc:creator>
  <cp:lastModifiedBy>Peter Gbelia</cp:lastModifiedBy>
  <cp:revision>1</cp:revision>
  <dcterms:created xsi:type="dcterms:W3CDTF">2021-04-25T00:11:16Z</dcterms:created>
  <dcterms:modified xsi:type="dcterms:W3CDTF">2021-04-25T00:12:13Z</dcterms:modified>
</cp:coreProperties>
</file>